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5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23.xml" ContentType="application/vnd.openxmlformats-officedocument.presentationml.slide+xml"/>
  <Override PartName="/ppt/slides/slide43.xml" ContentType="application/vnd.openxmlformats-officedocument.presentationml.slide+xml"/>
  <Override PartName="/ppt/slides/slide41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35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57"/>
  </p:notesMasterIdLst>
  <p:sldIdLst>
    <p:sldId id="407" r:id="rId3"/>
    <p:sldId id="443" r:id="rId4"/>
    <p:sldId id="409" r:id="rId5"/>
    <p:sldId id="442" r:id="rId6"/>
    <p:sldId id="464" r:id="rId7"/>
    <p:sldId id="444" r:id="rId8"/>
    <p:sldId id="445" r:id="rId9"/>
    <p:sldId id="437" r:id="rId10"/>
    <p:sldId id="463" r:id="rId11"/>
    <p:sldId id="415" r:id="rId12"/>
    <p:sldId id="408" r:id="rId13"/>
    <p:sldId id="441" r:id="rId14"/>
    <p:sldId id="454" r:id="rId15"/>
    <p:sldId id="460" r:id="rId16"/>
    <p:sldId id="456" r:id="rId17"/>
    <p:sldId id="455" r:id="rId18"/>
    <p:sldId id="457" r:id="rId19"/>
    <p:sldId id="458" r:id="rId20"/>
    <p:sldId id="459" r:id="rId21"/>
    <p:sldId id="414" r:id="rId22"/>
    <p:sldId id="438" r:id="rId23"/>
    <p:sldId id="439" r:id="rId24"/>
    <p:sldId id="420" r:id="rId25"/>
    <p:sldId id="421" r:id="rId26"/>
    <p:sldId id="422" r:id="rId27"/>
    <p:sldId id="423" r:id="rId28"/>
    <p:sldId id="424" r:id="rId29"/>
    <p:sldId id="425" r:id="rId30"/>
    <p:sldId id="426" r:id="rId31"/>
    <p:sldId id="428" r:id="rId32"/>
    <p:sldId id="419" r:id="rId33"/>
    <p:sldId id="440" r:id="rId34"/>
    <p:sldId id="429" r:id="rId35"/>
    <p:sldId id="427" r:id="rId36"/>
    <p:sldId id="452" r:id="rId37"/>
    <p:sldId id="430" r:id="rId38"/>
    <p:sldId id="432" r:id="rId39"/>
    <p:sldId id="433" r:id="rId40"/>
    <p:sldId id="434" r:id="rId41"/>
    <p:sldId id="446" r:id="rId42"/>
    <p:sldId id="435" r:id="rId43"/>
    <p:sldId id="462" r:id="rId44"/>
    <p:sldId id="413" r:id="rId45"/>
    <p:sldId id="417" r:id="rId46"/>
    <p:sldId id="416" r:id="rId47"/>
    <p:sldId id="412" r:id="rId48"/>
    <p:sldId id="451" r:id="rId49"/>
    <p:sldId id="450" r:id="rId50"/>
    <p:sldId id="447" r:id="rId51"/>
    <p:sldId id="448" r:id="rId52"/>
    <p:sldId id="453" r:id="rId53"/>
    <p:sldId id="449" r:id="rId54"/>
    <p:sldId id="431" r:id="rId55"/>
    <p:sldId id="461" r:id="rId56"/>
  </p:sldIdLst>
  <p:sldSz cx="9144000" cy="5143500" type="screen16x9"/>
  <p:notesSz cx="7010400" cy="11979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551" autoAdjust="0"/>
    <p:restoredTop sz="92320" autoAdjust="0"/>
  </p:normalViewPr>
  <p:slideViewPr>
    <p:cSldViewPr showGuides="1">
      <p:cViewPr>
        <p:scale>
          <a:sx n="121" d="100"/>
          <a:sy n="121" d="100"/>
        </p:scale>
        <p:origin x="-883" y="-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customXml" Target="../customXml/item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598964"/>
          </a:xfrm>
          <a:prstGeom prst="rect">
            <a:avLst/>
          </a:prstGeom>
        </p:spPr>
        <p:txBody>
          <a:bodyPr vert="horz" lIns="127143" tIns="63571" rIns="127143" bIns="63571" rtlCol="0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598964"/>
          </a:xfrm>
          <a:prstGeom prst="rect">
            <a:avLst/>
          </a:prstGeom>
        </p:spPr>
        <p:txBody>
          <a:bodyPr vert="horz" lIns="127143" tIns="63571" rIns="127143" bIns="63571" rtlCol="0"/>
          <a:lstStyle>
            <a:lvl1pPr algn="r">
              <a:defRPr sz="1600"/>
            </a:lvl1pPr>
          </a:lstStyle>
          <a:p>
            <a:fld id="{53766305-E7A2-4FB7-9A2E-7093DC81619F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87363" y="898525"/>
            <a:ext cx="7985126" cy="4491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27143" tIns="63571" rIns="127143" bIns="6357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5690154"/>
            <a:ext cx="5608320" cy="5390674"/>
          </a:xfrm>
          <a:prstGeom prst="rect">
            <a:avLst/>
          </a:prstGeom>
        </p:spPr>
        <p:txBody>
          <a:bodyPr vert="horz" lIns="127143" tIns="63571" rIns="127143" bIns="6357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378230"/>
            <a:ext cx="3037840" cy="598964"/>
          </a:xfrm>
          <a:prstGeom prst="rect">
            <a:avLst/>
          </a:prstGeom>
        </p:spPr>
        <p:txBody>
          <a:bodyPr vert="horz" lIns="127143" tIns="63571" rIns="127143" bIns="63571" rtlCol="0" anchor="b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11378230"/>
            <a:ext cx="3037840" cy="598964"/>
          </a:xfrm>
          <a:prstGeom prst="rect">
            <a:avLst/>
          </a:prstGeom>
        </p:spPr>
        <p:txBody>
          <a:bodyPr vert="horz" lIns="127143" tIns="63571" rIns="127143" bIns="63571" rtlCol="0" anchor="b"/>
          <a:lstStyle>
            <a:lvl1pPr algn="r">
              <a:defRPr sz="1600"/>
            </a:lvl1pPr>
          </a:lstStyle>
          <a:p>
            <a:fld id="{6E922695-9BCE-47D9-9521-A5A1D85834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09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4171950"/>
            <a:ext cx="16764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</p:spPr>
        <p:txBody>
          <a:bodyPr>
            <a:normAutofit/>
          </a:bodyPr>
          <a:lstStyle>
            <a:lvl1pPr algn="l"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4857750"/>
            <a:ext cx="650060" cy="273844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1C4F0EFD-3A15-492E-A9BF-12DEE953FCD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 descr="W:\CTS\ Bridges Logos\ Downtown Crossing\3661 CTS_DowntownCrossing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00550"/>
            <a:ext cx="1404885" cy="5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533400" y="4857750"/>
            <a:ext cx="1447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89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8AE43-BBFE-4449-B447-B32B7C321C1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F8FB-5202-40D4-989E-E0B789EB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51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8AE43-BBFE-4449-B447-B32B7C321C1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F8FB-5202-40D4-989E-E0B789EB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1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8AE43-BBFE-4449-B447-B32B7C321C1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F8FB-5202-40D4-989E-E0B789EB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67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8AE43-BBFE-4449-B447-B32B7C321C1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F8FB-5202-40D4-989E-E0B789EB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0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8AE43-BBFE-4449-B447-B32B7C321C1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F8FB-5202-40D4-989E-E0B789EB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8AE43-BBFE-4449-B447-B32B7C321C1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F8FB-5202-40D4-989E-E0B789EB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id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81000" y="4767696"/>
            <a:ext cx="1447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1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0EFD-3A15-492E-A9BF-12DEE953FC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21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0EFD-3A15-492E-A9BF-12DEE953FC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89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8AE43-BBFE-4449-B447-B32B7C321C1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F8FB-5202-40D4-989E-E0B789EB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6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8AE43-BBFE-4449-B447-B32B7C321C1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F8FB-5202-40D4-989E-E0B789EB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4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8AE43-BBFE-4449-B447-B32B7C321C1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F8FB-5202-40D4-989E-E0B789EB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62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8AE43-BBFE-4449-B447-B32B7C321C1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F8FB-5202-40D4-989E-E0B789EB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41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8AE43-BBFE-4449-B447-B32B7C321C1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F8FB-5202-40D4-989E-E0B789EB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7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81000" y="4767696"/>
            <a:ext cx="1447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1000" y="4857750"/>
            <a:ext cx="650060" cy="273844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1C4F0EFD-3A15-492E-A9BF-12DEE953FC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30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74" r:id="rId3"/>
    <p:sldLayoutId id="2147483661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8AE43-BBFE-4449-B447-B32B7C321C1E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EF8FB-5202-40D4-989E-E0B789EB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4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kyinbridge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7150"/>
            <a:ext cx="7315200" cy="8382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effectLst/>
                <a:latin typeface="Calibri" panose="020F0502020204030204" pitchFamily="34" charset="0"/>
              </a:rPr>
              <a:t>Ohio River Bridges Project</a:t>
            </a:r>
            <a:br>
              <a:rPr lang="en-US" sz="2400" b="1" dirty="0" smtClean="0">
                <a:effectLst/>
                <a:latin typeface="Calibri" panose="020F0502020204030204" pitchFamily="34" charset="0"/>
              </a:rPr>
            </a:br>
            <a:r>
              <a:rPr lang="en-US" sz="2200" b="1" dirty="0" smtClean="0">
                <a:effectLst/>
                <a:latin typeface="Calibri" panose="020F0502020204030204" pitchFamily="34" charset="0"/>
              </a:rPr>
              <a:t>Downtown Crossing Construction Update</a:t>
            </a:r>
            <a:endParaRPr lang="en-US" sz="2200" b="1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46456"/>
            <a:ext cx="5794103" cy="27682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5551" y="3790950"/>
            <a:ext cx="4495800" cy="81100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dirty="0" smtClean="0">
                <a:latin typeface="+mj-lt"/>
              </a:rPr>
              <a:t>Jeremiah Littleton, PE – KYTC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>
                <a:latin typeface="+mj-lt"/>
              </a:rPr>
              <a:t>Kenny Pietz, PE – HDR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 smtClean="0">
                <a:latin typeface="+mj-lt"/>
              </a:rPr>
              <a:t>September </a:t>
            </a:r>
            <a:r>
              <a:rPr lang="en-US" sz="1600" dirty="0">
                <a:latin typeface="+mj-lt"/>
              </a:rPr>
              <a:t>9, 2015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9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effectLst/>
                <a:latin typeface="Calibri" panose="020F0502020204030204" pitchFamily="34" charset="0"/>
              </a:rPr>
              <a:t>Downtown Crossing By </a:t>
            </a:r>
            <a:r>
              <a:rPr lang="en-US" sz="3600" dirty="0" smtClean="0">
                <a:effectLst/>
                <a:latin typeface="Calibri" panose="020F0502020204030204" pitchFamily="34" charset="0"/>
              </a:rPr>
              <a:t>The Numbers</a:t>
            </a:r>
            <a:endParaRPr lang="en-US" sz="36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52400" y="1123950"/>
            <a:ext cx="3886200" cy="3394075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Calibri" panose="020F0502020204030204" pitchFamily="34" charset="0"/>
              </a:rPr>
              <a:t>More than 60 overpasses and bridges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More than 60 retaining walls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More than 440,000 tons of asphalt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1.3 million cubic yards of soil being moved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New bridge is 2,100 feet long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23950"/>
            <a:ext cx="4457700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3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Section 1: KY Approach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52400" y="1123950"/>
            <a:ext cx="4038600" cy="3394075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Kennedy Interchange is being reconfigured </a:t>
            </a:r>
            <a:r>
              <a:rPr lang="en-US" sz="2000" dirty="0" smtClean="0">
                <a:latin typeface="Calibri" panose="020F0502020204030204" pitchFamily="34" charset="0"/>
              </a:rPr>
              <a:t>eliminating the </a:t>
            </a:r>
            <a:r>
              <a:rPr lang="en-US" sz="2000" dirty="0" smtClean="0">
                <a:latin typeface="Calibri" panose="020F0502020204030204" pitchFamily="34" charset="0"/>
              </a:rPr>
              <a:t>weaves of “Spaghetti Junction”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More than 40 new ramps and overpasses are being built </a:t>
            </a:r>
            <a:r>
              <a:rPr lang="en-US" sz="2000" dirty="0" smtClean="0">
                <a:latin typeface="Calibri" panose="020F0502020204030204" pitchFamily="34" charset="0"/>
              </a:rPr>
              <a:t>on </a:t>
            </a:r>
            <a:r>
              <a:rPr lang="en-US" sz="2000" dirty="0" smtClean="0">
                <a:latin typeface="Calibri" panose="020F0502020204030204" pitchFamily="34" charset="0"/>
              </a:rPr>
              <a:t>the Kentucky side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Several new ramps have already opened to traffic</a:t>
            </a:r>
            <a:endParaRPr lang="en-US" sz="2000" dirty="0" smtClean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196866"/>
            <a:ext cx="44577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4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Section 1 Numbers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33400" y="1123950"/>
            <a:ext cx="4572000" cy="2860675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21.5 </a:t>
            </a:r>
            <a:r>
              <a:rPr lang="en-US" sz="2000" dirty="0" smtClean="0">
                <a:latin typeface="Calibri" panose="020F0502020204030204" pitchFamily="34" charset="0"/>
              </a:rPr>
              <a:t>million lbs. of structural steel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Over 100,000 </a:t>
            </a:r>
            <a:r>
              <a:rPr lang="en-US" sz="2000" dirty="0" err="1" smtClean="0">
                <a:latin typeface="Calibri" panose="020F0502020204030204" pitchFamily="34" charset="0"/>
              </a:rPr>
              <a:t>cu.yds</a:t>
            </a:r>
            <a:r>
              <a:rPr lang="en-US" sz="2000" dirty="0" smtClean="0">
                <a:latin typeface="Calibri" panose="020F0502020204030204" pitchFamily="34" charset="0"/>
              </a:rPr>
              <a:t>. of concrete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25.0 million </a:t>
            </a:r>
            <a:r>
              <a:rPr lang="en-US" sz="2000" dirty="0" err="1" smtClean="0">
                <a:latin typeface="Calibri" panose="020F0502020204030204" pitchFamily="34" charset="0"/>
              </a:rPr>
              <a:t>lbs</a:t>
            </a:r>
            <a:r>
              <a:rPr lang="en-US" sz="2000" dirty="0" smtClean="0">
                <a:latin typeface="Calibri" panose="020F0502020204030204" pitchFamily="34" charset="0"/>
              </a:rPr>
              <a:t> of re-steel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Nearly 32,000 </a:t>
            </a:r>
            <a:r>
              <a:rPr lang="en-US" sz="2000" dirty="0" err="1" smtClean="0">
                <a:latin typeface="Calibri" panose="020F0502020204030204" pitchFamily="34" charset="0"/>
              </a:rPr>
              <a:t>L.ft</a:t>
            </a:r>
            <a:r>
              <a:rPr lang="en-US" sz="2000" dirty="0" smtClean="0">
                <a:latin typeface="Calibri" panose="020F0502020204030204" pitchFamily="34" charset="0"/>
              </a:rPr>
              <a:t>. of precast girders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154 setups for deck </a:t>
            </a:r>
            <a:r>
              <a:rPr lang="en-US" sz="2000" dirty="0">
                <a:latin typeface="Calibri" panose="020F0502020204030204" pitchFamily="34" charset="0"/>
              </a:rPr>
              <a:t>finishing </a:t>
            </a:r>
            <a:r>
              <a:rPr lang="en-US" sz="2000" dirty="0" smtClean="0">
                <a:latin typeface="Calibri" panose="020F0502020204030204" pitchFamily="34" charset="0"/>
              </a:rPr>
              <a:t>machine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Driven </a:t>
            </a:r>
            <a:r>
              <a:rPr lang="en-US" sz="2000" dirty="0">
                <a:latin typeface="Calibri" panose="020F0502020204030204" pitchFamily="34" charset="0"/>
              </a:rPr>
              <a:t>over 385,000’ </a:t>
            </a:r>
            <a:r>
              <a:rPr lang="en-US" sz="2000" dirty="0" smtClean="0">
                <a:latin typeface="Calibri" panose="020F0502020204030204" pitchFamily="34" charset="0"/>
              </a:rPr>
              <a:t>of the 481,000’ (91 miles) of piling</a:t>
            </a:r>
            <a:endParaRPr lang="en-US" sz="2000" dirty="0">
              <a:latin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6" name="Picture 2" descr="C:\Users\kpietz\Documents\K. Pietz\K. Pietz\Personal\Ohio River Bridge in KY\Presentations\Photos for June 15\Section 1 April\SLL-PRO-1-A004-5B-0424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71550"/>
            <a:ext cx="19288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97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6889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Maintaining </a:t>
            </a:r>
            <a:r>
              <a:rPr lang="en-US" sz="3600" dirty="0" smtClean="0">
                <a:latin typeface="Calibri" panose="020F0502020204030204" pitchFamily="34" charset="0"/>
              </a:rPr>
              <a:t>Traffic = </a:t>
            </a:r>
            <a:r>
              <a:rPr lang="en-US" sz="3600" dirty="0" smtClean="0">
                <a:latin typeface="Calibri" panose="020F0502020204030204" pitchFamily="34" charset="0"/>
              </a:rPr>
              <a:t>Phased Construction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7" name="Picture 2" descr="C:\Users\kpietz\Documents\K. Pietz\K. Pietz\Personal\Ohio River Bridge in KY\Presentations\Photos for August\Section 1 July\MJF-PRO-1-A001-072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971550"/>
            <a:ext cx="4073459" cy="305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kpietz\Documents\K. Pietz\K. Pietz\Personal\Ohio River Bridge in KY\Presentations\Photos for 3-20-14\Section 1\MJF-PRO-1-A035T-022514-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77" y="980352"/>
            <a:ext cx="4061723" cy="304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Thumb Drive back up 6-1-12\K. Pietz\Personal\Ohio River Bridge in KY\Presentations\Photos for 11-21-13\Section 1\temp mse w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74866"/>
            <a:ext cx="2739728" cy="181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91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6889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Maintaining Traffic = Night Work 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5122" name="Picture 2" descr="C:\Users\kpietz\Documents\K. Pietz\K. Pietz\Personal\Ohio River Bridge in KY\TIFIA report info\June 2015\Section 1 photos\CRS-PRO-1-A017-060315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4" y="105576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kpietz\Documents\K. Pietz\K. Pietz\Personal\Ohio River Bridge in KY\Presentations\Photos for December 14\November\Section 1\CAM-PRO-1-A005-1104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732" y="1055764"/>
            <a:ext cx="40132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54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6889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Pace Meant Working through the Winter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6" name="Picture 2" descr="C:\Users\kpietz\Documents\K. Pietz\K. Pietz\Personal\Ohio River Bridge in KY\Presentations\Photos for December 14\November\Section 1\SLL-PRO-1-A006-1118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00150"/>
            <a:ext cx="4470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kpietz\Documents\K. Pietz\K. Pietz\Personal\Ohio River Bridge in KY\Presentations\Photos for December 14\November\Section 1\Bridge A008 pour 3 11132014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62150"/>
            <a:ext cx="392853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06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6889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Technical Challenges - Straddle Bent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10" name="Picture 2" descr="C:\Users\kpietz\Documents\K. Pietz\K. Pietz\Personal\Ohio River Bridge in KY\Presentations\Photos for December 14\November\Section 1\MJF-PRO-1-A030-112514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89535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kpietz\Documents\K. Pietz\K. Pietz\Personal\Ohio River Bridge in KY\Presentations\Photos for March 15\Section 1 December\MJF-PRO-1-A030-1209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94" y="1119220"/>
            <a:ext cx="3816306" cy="286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8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6889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Straddle Bent Post-Tensioning (PT)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6" name="Picture 2" descr="C:\Users\kpietz\Documents\K. Pietz\K. Pietz\Personal\Ohio River Bridge in KY\Presentations\Photos for March 15\Section 1 January\KP\MJF-PRO-1-A030-011015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97155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kpietz\Documents\K. Pietz\K. Pietz\Personal\Ohio River Bridge in KY\Presentations\Photos for March 15\Section 1 January\MJF-PRO-1-A030-011415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2395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88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6889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Straddle Bent PT Capping and Grouting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8" name="Picture 2" descr="C:\Users\kpietz\Documents\K. Pietz\K. Pietz\Personal\Ohio River Bridge in KY\Presentations\Photos for March 15\Section 1 January\KP\MJF-PRO-1-A030-011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7155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kpietz\Documents\K. Pietz\K. Pietz\Personal\Ohio River Bridge in KY\Presentations\Photos for March 15\Section 1 January\KP\MJF-PRO-1-A030-011815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2277"/>
            <a:ext cx="3811927" cy="28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7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6889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Completed Straddle Bent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7" name="Picture 2" descr="C:\Users\kpietz\Documents\K. Pietz\K. Pietz\Personal\Ohio River Bridge in KY\Presentations\Photos for March 15\Section 1 January\MJF-PRO-1-A030-013015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71550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7150"/>
            <a:ext cx="73152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/>
                <a:latin typeface="Calibri" panose="020F0502020204030204" pitchFamily="34" charset="0"/>
              </a:rPr>
              <a:t>Brief History</a:t>
            </a:r>
            <a:endParaRPr lang="en-US" sz="36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895351"/>
            <a:ext cx="6172200" cy="3505200"/>
          </a:xfrm>
        </p:spPr>
        <p:txBody>
          <a:bodyPr>
            <a:normAutofit/>
          </a:bodyPr>
          <a:lstStyle/>
          <a:p>
            <a:pPr lvl="0">
              <a:buSzPct val="60000"/>
              <a:buFont typeface="Wingdings" pitchFamily="2" charset="2"/>
              <a:buChar char="q"/>
              <a:defRPr/>
            </a:pPr>
            <a:r>
              <a:rPr lang="en-US" sz="1800" b="1" dirty="0"/>
              <a:t>1969</a:t>
            </a:r>
          </a:p>
          <a:p>
            <a:pPr marL="800100" lvl="1" indent="-342900">
              <a:buSzPct val="60000"/>
              <a:buFont typeface="Wingdings" pitchFamily="2" charset="2"/>
              <a:buChar char="q"/>
            </a:pPr>
            <a:r>
              <a:rPr lang="en-US" sz="1800" dirty="0"/>
              <a:t>Project placed in long range plan</a:t>
            </a:r>
          </a:p>
          <a:p>
            <a:pPr lvl="0">
              <a:buSzPct val="60000"/>
              <a:buFont typeface="Wingdings" pitchFamily="2" charset="2"/>
              <a:buChar char="q"/>
              <a:defRPr/>
            </a:pPr>
            <a:r>
              <a:rPr lang="en-US" sz="1800" b="1" dirty="0"/>
              <a:t>Fall 2012</a:t>
            </a:r>
          </a:p>
          <a:p>
            <a:pPr lvl="1">
              <a:buSzPct val="60000"/>
              <a:buFont typeface="Wingdings" pitchFamily="2" charset="2"/>
              <a:buChar char="q"/>
              <a:defRPr/>
            </a:pPr>
            <a:r>
              <a:rPr lang="en-US" sz="1800" dirty="0"/>
              <a:t>KYTC &amp; IFA/INDOT Announce Results</a:t>
            </a:r>
          </a:p>
          <a:p>
            <a:pPr lvl="2">
              <a:buSzPct val="60000"/>
              <a:buFont typeface="Wingdings" pitchFamily="2" charset="2"/>
              <a:buChar char="q"/>
              <a:defRPr/>
            </a:pPr>
            <a:r>
              <a:rPr lang="en-US" sz="1800" dirty="0"/>
              <a:t>Downtown Crossing – D/B </a:t>
            </a:r>
            <a:r>
              <a:rPr lang="en-US" sz="1800" dirty="0" smtClean="0"/>
              <a:t>Contract</a:t>
            </a:r>
            <a:endParaRPr lang="en-US" sz="1800" dirty="0"/>
          </a:p>
          <a:p>
            <a:pPr lvl="3">
              <a:buSzPct val="60000"/>
              <a:buFont typeface="Wingdings" pitchFamily="2" charset="2"/>
              <a:buChar char="q"/>
              <a:defRPr/>
            </a:pPr>
            <a:r>
              <a:rPr lang="en-US" sz="1800" dirty="0" smtClean="0"/>
              <a:t>KYTC selects Walsh Construction DBT  Bid = $860 Million and </a:t>
            </a:r>
            <a:r>
              <a:rPr lang="en-US" sz="1800" dirty="0"/>
              <a:t>Dec. 9, 2016 Substantial </a:t>
            </a:r>
            <a:r>
              <a:rPr lang="en-US" sz="1800" dirty="0" smtClean="0"/>
              <a:t>Completion</a:t>
            </a:r>
            <a:endParaRPr lang="en-US" sz="1800" dirty="0"/>
          </a:p>
          <a:p>
            <a:pPr marL="228600" indent="-228600">
              <a:buSzPct val="60000"/>
              <a:buFont typeface="Wingdings" pitchFamily="2" charset="2"/>
              <a:buChar char="q"/>
            </a:pPr>
            <a:r>
              <a:rPr lang="en-US" sz="1800" b="1" dirty="0" smtClean="0"/>
              <a:t>Dec. </a:t>
            </a:r>
            <a:r>
              <a:rPr lang="en-US" sz="1800" b="1" dirty="0"/>
              <a:t>28, 2012</a:t>
            </a:r>
          </a:p>
          <a:p>
            <a:pPr marL="685800" lvl="1" indent="-228600">
              <a:buSzPct val="60000"/>
              <a:buFont typeface="Wingdings" pitchFamily="2" charset="2"/>
              <a:buChar char="q"/>
            </a:pPr>
            <a:r>
              <a:rPr lang="en-US" sz="1900" dirty="0" smtClean="0"/>
              <a:t>Notice to Proceed</a:t>
            </a:r>
            <a:endParaRPr lang="en-US" sz="19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038350"/>
            <a:ext cx="2126492" cy="133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0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206375"/>
            <a:ext cx="76200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Section 2: New I-65 Bridge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123950"/>
            <a:ext cx="4114800" cy="2971799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 smtClean="0">
                <a:latin typeface="Calibri" panose="020F0502020204030204" pitchFamily="34" charset="0"/>
              </a:rPr>
              <a:t>All three towers reached their finished heights in June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6400" dirty="0" smtClean="0">
                <a:latin typeface="Calibri" panose="020F0502020204030204" pitchFamily="34" charset="0"/>
              </a:rPr>
              <a:t>Tower 3: 230 feet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6400" dirty="0" smtClean="0">
                <a:latin typeface="Calibri" panose="020F0502020204030204" pitchFamily="34" charset="0"/>
              </a:rPr>
              <a:t>Tower 4: 280 feet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6400" dirty="0" smtClean="0">
                <a:latin typeface="Calibri" panose="020F0502020204030204" pitchFamily="34" charset="0"/>
              </a:rPr>
              <a:t>Tower 5: 230 feet</a:t>
            </a:r>
          </a:p>
          <a:p>
            <a:r>
              <a:rPr lang="en-US" sz="8000" dirty="0" smtClean="0">
                <a:latin typeface="Calibri" panose="020F0502020204030204" pitchFamily="34" charset="0"/>
              </a:rPr>
              <a:t>Currently erecting </a:t>
            </a:r>
            <a:r>
              <a:rPr lang="en-US" sz="8000" dirty="0" smtClean="0">
                <a:latin typeface="Calibri" panose="020F0502020204030204" pitchFamily="34" charset="0"/>
              </a:rPr>
              <a:t>structural steel, setting precast deck panels, and installing and stressing stay cables </a:t>
            </a:r>
          </a:p>
          <a:p>
            <a:r>
              <a:rPr lang="en-US" sz="8000" dirty="0" smtClean="0">
                <a:latin typeface="Calibri" panose="020F0502020204030204" pitchFamily="34" charset="0"/>
              </a:rPr>
              <a:t>Deck will be </a:t>
            </a:r>
            <a:r>
              <a:rPr lang="en-US" sz="8000" dirty="0" smtClean="0">
                <a:latin typeface="Calibri" panose="020F0502020204030204" pitchFamily="34" charset="0"/>
              </a:rPr>
              <a:t>completed </a:t>
            </a:r>
            <a:r>
              <a:rPr lang="en-US" sz="8000" dirty="0" smtClean="0">
                <a:latin typeface="Calibri" panose="020F0502020204030204" pitchFamily="34" charset="0"/>
              </a:rPr>
              <a:t>this fall</a:t>
            </a:r>
          </a:p>
          <a:p>
            <a:r>
              <a:rPr lang="en-US" sz="8000" dirty="0" smtClean="0">
                <a:latin typeface="Calibri" panose="020F0502020204030204" pitchFamily="34" charset="0"/>
              </a:rPr>
              <a:t>New bridge to open to two-way traffic by </a:t>
            </a:r>
            <a:r>
              <a:rPr lang="en-US" sz="8000" dirty="0" smtClean="0">
                <a:latin typeface="Calibri" panose="020F0502020204030204" pitchFamily="34" charset="0"/>
              </a:rPr>
              <a:t>January</a:t>
            </a:r>
            <a:endParaRPr lang="en-US" sz="60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352549"/>
            <a:ext cx="4683039" cy="2483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9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 Stayed Bridge </a:t>
            </a:r>
            <a:r>
              <a:rPr lang="en-US" dirty="0" smtClean="0"/>
              <a:t>Construction (after towers)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3074" name="Picture 2" descr="C:\Users\kpietz\Documents\K. Pietz\K. Pietz\Personal\Ohio River Bridge in KY\Presentations\Photos for October 15\August Aerials\DSC_0012_MV_YATIRVBRAOR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19150"/>
            <a:ext cx="541020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11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Erecting Pre-assembled Segments</a:t>
            </a:r>
            <a:endParaRPr lang="en-US" dirty="0"/>
          </a:p>
        </p:txBody>
      </p:sp>
      <p:pic>
        <p:nvPicPr>
          <p:cNvPr id="4" name="Picture 2" descr="C:\Users\kpietz\Documents\K. Pietz\K. Pietz\Personal\Ohio River Bridge in KY\Presentations\Photos for June 15\Section 2 June\Franklin\2015-06-09_jfh_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19150"/>
            <a:ext cx="2743995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DCIM\101CANON\IMG_4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76348"/>
            <a:ext cx="3783730" cy="283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Welding </a:t>
            </a:r>
            <a:r>
              <a:rPr lang="en-US" dirty="0"/>
              <a:t>HDPE Stay Pipe Together</a:t>
            </a:r>
          </a:p>
        </p:txBody>
      </p:sp>
      <p:pic>
        <p:nvPicPr>
          <p:cNvPr id="5" name="Picture 2" descr="C:\Users\kpietz\Documents\K. Pietz\K. Pietz\Personal\Ohio River Bridge in KY\Presentations\Photos for March 15\Section 2 February\JPZ-PRO-2-T5SS-020915 (1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57226"/>
            <a:ext cx="4824974" cy="361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Installing Cable </a:t>
            </a:r>
            <a:r>
              <a:rPr lang="en-US" dirty="0"/>
              <a:t>Stay </a:t>
            </a:r>
            <a:r>
              <a:rPr lang="en-US" dirty="0" smtClean="0"/>
              <a:t>Pipe and Master Strand</a:t>
            </a:r>
            <a:endParaRPr lang="en-US" dirty="0"/>
          </a:p>
        </p:txBody>
      </p:sp>
      <p:pic>
        <p:nvPicPr>
          <p:cNvPr id="6" name="Picture 2" descr="C:\Users\kpietz\Documents\K. Pietz\K. Pietz\Personal\Ohio River Bridge in KY\Presentations\Photos for June 15\Section 2 April\JPZ-PRO-2-T5SS-041015 (1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19150"/>
            <a:ext cx="4876800" cy="365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4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Strand and Stay Pipe Installed</a:t>
            </a:r>
            <a:endParaRPr lang="en-US" dirty="0"/>
          </a:p>
        </p:txBody>
      </p:sp>
      <p:pic>
        <p:nvPicPr>
          <p:cNvPr id="5" name="Picture 2" descr="C:\Users\kpietz\Documents\K. Pietz\K. Pietz\Personal\Ohio River Bridge in KY\Presentations\Photos for June 15\Section 2 April\JPZ-PRO-2-T5SS-042615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19150"/>
            <a:ext cx="4876800" cy="365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1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Installing the Rest of the Cable Strands</a:t>
            </a:r>
            <a:endParaRPr lang="en-US" dirty="0"/>
          </a:p>
        </p:txBody>
      </p:sp>
      <p:pic>
        <p:nvPicPr>
          <p:cNvPr id="6" name="Picture 2" descr="C:\Users\kpietz\Documents\K. Pietz\K. Pietz\Personal\Ohio River Bridge in KY\Presentations\Photos for June 15\Section 2 May\JPZ-PRO-2-T5SS-05291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1915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72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HDPE Sheathing Off Strand Ends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19150"/>
            <a:ext cx="4876800" cy="365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72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of Cables and Anchors in Tube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1" y="819150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kpietz\Documents\K. Pietz\K. Pietz\Personal\Ohio River Bridge in KY\Presentations\Photos for June 15\Section 2 May\JAB-PRO-2-T5SP-051815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05224"/>
            <a:ext cx="26289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31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Stressing Cable Strand with </a:t>
            </a:r>
            <a:r>
              <a:rPr lang="en-US" dirty="0" smtClean="0"/>
              <a:t>Mono-strand Jack (Stage1A)</a:t>
            </a:r>
            <a:endParaRPr lang="en-US" dirty="0"/>
          </a:p>
        </p:txBody>
      </p:sp>
      <p:pic>
        <p:nvPicPr>
          <p:cNvPr id="8" name="Picture 2" descr="C:\Users\kpietz\Documents\K. Pietz\K. Pietz\Personal\Ohio River Bridge in KY\Presentations\Photos for June 15\Section 2 May\jfhb 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19150"/>
            <a:ext cx="525959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kpietz\Documents\K. Pietz\K. Pietz\Personal\Ohio River Bridge in KY\Presentations\Photos for June 15\Section 2 April\JPZ-PRO-2-T5SS-042615 (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695" y="819150"/>
            <a:ext cx="2743200" cy="365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76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effectLst/>
                <a:latin typeface="Calibri" panose="020F0502020204030204" pitchFamily="34" charset="0"/>
              </a:rPr>
              <a:t>Downtown Crossing</a:t>
            </a:r>
            <a:endParaRPr lang="en-US" sz="36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09600" y="1047750"/>
            <a:ext cx="3810000" cy="305182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Three components: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anose="020F0502020204030204" pitchFamily="34" charset="0"/>
              </a:rPr>
              <a:t>New cable-stayed bridge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anose="020F0502020204030204" pitchFamily="34" charset="0"/>
              </a:rPr>
              <a:t>Improved Kennedy Bridge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anose="020F0502020204030204" pitchFamily="34" charset="0"/>
              </a:rPr>
              <a:t>New interstate connections 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Ground breaking in June 2013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Construction </a:t>
            </a:r>
            <a:r>
              <a:rPr lang="en-US" sz="2000" dirty="0">
                <a:latin typeface="Calibri" panose="020F0502020204030204" pitchFamily="34" charset="0"/>
              </a:rPr>
              <a:t>started in earnest in July 2013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Over </a:t>
            </a:r>
            <a:r>
              <a:rPr lang="en-US" sz="2000" dirty="0" smtClean="0">
                <a:latin typeface="Calibri" panose="020F0502020204030204" pitchFamily="34" charset="0"/>
              </a:rPr>
              <a:t>750 </a:t>
            </a:r>
            <a:r>
              <a:rPr lang="en-US" sz="2000" dirty="0">
                <a:latin typeface="Calibri" panose="020F0502020204030204" pitchFamily="34" charset="0"/>
              </a:rPr>
              <a:t>workers, including subcontractors</a:t>
            </a:r>
          </a:p>
          <a:p>
            <a:endParaRPr lang="en-US" sz="3200" dirty="0">
              <a:latin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49130"/>
            <a:ext cx="3008786" cy="3451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Strands Range from 36 &amp; 103 per Cable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895350"/>
            <a:ext cx="4673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00150"/>
            <a:ext cx="3327095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71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Installing Precast Deck Panels</a:t>
            </a: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95350"/>
            <a:ext cx="47244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Stressing to Stage 1B</a:t>
            </a:r>
            <a:endParaRPr lang="en-US" dirty="0"/>
          </a:p>
        </p:txBody>
      </p:sp>
      <p:pic>
        <p:nvPicPr>
          <p:cNvPr id="5" name="Picture 2" descr="C:\Users\kpietz\Documents\K. Pietz\K. Pietz\Personal\Ohio River Bridge in KY\Presentations\Photos for March 15\Section 2 December\JPZ-PRO-2-T5SP-12162014 (1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19150"/>
            <a:ext cx="274320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6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Shear Studs </a:t>
            </a:r>
            <a:r>
              <a:rPr lang="en-US" dirty="0" smtClean="0"/>
              <a:t>and Rebar; </a:t>
            </a:r>
            <a:r>
              <a:rPr lang="en-US" dirty="0"/>
              <a:t>then </a:t>
            </a:r>
            <a:r>
              <a:rPr lang="en-US" dirty="0" smtClean="0"/>
              <a:t>do Infill </a:t>
            </a:r>
            <a:r>
              <a:rPr lang="en-US" dirty="0"/>
              <a:t>Pour </a:t>
            </a:r>
          </a:p>
        </p:txBody>
      </p:sp>
      <p:pic>
        <p:nvPicPr>
          <p:cNvPr id="5" name="Picture 2" descr="C:\Users\kpietz\Documents\K. Pietz\K. Pietz\Personal\Ohio River Bridge in KY\Presentations\Photos for June 15\Section 2 May\JAB-PRO-2-T5SP-050915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73652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1" y="973652"/>
            <a:ext cx="2614853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kpietz\Documents\K. Pietz\K. Pietz\Personal\Ohio River Bridge in KY\Presentations\Photos for June 15\Section 2 May\JAB-PRO-2-T5SP-051415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86" y="264795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5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 Stressing to Length</a:t>
            </a:r>
            <a:endParaRPr lang="en-US" dirty="0"/>
          </a:p>
        </p:txBody>
      </p:sp>
      <p:pic>
        <p:nvPicPr>
          <p:cNvPr id="6" name="Picture 2" descr="C:\Users\kpietz\Documents\K. Pietz\K. Pietz\Personal\Ohio River Bridge in KY\Presentations\Photos for June 15\Section 2 May\JPZ-PRO-2-T5SS-051515 (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819150"/>
            <a:ext cx="467227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kpietz\Documents\K. Pietz\K. Pietz\Personal\Ohio River Bridge in KY\Presentations\Photos for June 15\Section 2 May\JAB-ISS-2-T5SP-051215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00150"/>
            <a:ext cx="34798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181600" y="1276350"/>
            <a:ext cx="3429000" cy="2438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257800" y="1276350"/>
            <a:ext cx="3352800" cy="25336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22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Balanced Cantilevered Construction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3074" name="Picture 2" descr="C:\Users\kpietz\Documents\K. Pietz\K. Pietz\Personal\Ohio River Bridge in KY\Presentations\Photos for October 15\Section 2 August\2015-08-28_jfh_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99049"/>
            <a:ext cx="487702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5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and Geometry Control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4098" name="Picture 2" descr="C:\Users\kpietz\Documents\K. Pietz\K. Pietz\Personal\Ohio River Bridge in KY\Presentations\Photos for October 15\Section 2 August\JPZ-PRO-2-SUSP-081415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1435"/>
            <a:ext cx="2990832" cy="398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pietz\Documents\K. Pietz\K. Pietz\Personal\Ohio River Bridge in KY\Presentations\Photos for October 15\Section 2 August\JPZ-PRO-2-SUSP-082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95350"/>
            <a:ext cx="4419600" cy="33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743200" y="1733550"/>
            <a:ext cx="609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Anchor Pier 6 Floor Beam Installed</a:t>
            </a:r>
          </a:p>
        </p:txBody>
      </p:sp>
      <p:pic>
        <p:nvPicPr>
          <p:cNvPr id="5" name="Picture 3" descr="C:\Users\kpietz\Documents\K. Pietz\K. Pietz\Personal\Ohio River Bridge in KY\Presentations\Photos for June 15\Section 2 June\Franklin\2015-06-10_jfh_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24" y="81915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64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Landed on Anchor Pier and Doing Final Bolting</a:t>
            </a:r>
          </a:p>
        </p:txBody>
      </p:sp>
      <p:pic>
        <p:nvPicPr>
          <p:cNvPr id="4" name="Picture 2" descr="C:\Users\kpietz\Documents\K. Pietz\K. Pietz\Personal\Ohio River Bridge in KY\Presentations\Photos for June 15\Section 2 June\Franklin\2015-06-23_jfh_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95350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44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Precast Panels at Anchor Pier</a:t>
            </a:r>
          </a:p>
        </p:txBody>
      </p:sp>
      <p:pic>
        <p:nvPicPr>
          <p:cNvPr id="5" name="Picture 2" descr="C:\Users\kpietz\Documents\K. Pietz\K. Pietz\Personal\Ohio River Bridge in KY\Presentations\Photos for June 15\Section 2 June\JP\JPZ-PRO-2-T5SP-062715 (2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3" y="895350"/>
            <a:ext cx="4191000" cy="314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kpietz\Documents\K. Pietz\K. Pietz\Personal\Ohio River Bridge in KY\Presentations\Photos for June 15\Section 2 June\JP\JPZ-PRO-2-T5SP-062715 (2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00150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64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09550"/>
            <a:ext cx="8991600" cy="85725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effectLst/>
                <a:latin typeface="Calibri" panose="020F0502020204030204" pitchFamily="34" charset="0"/>
              </a:rPr>
              <a:t>KYTC Enlists Help with Construction Oversight</a:t>
            </a:r>
            <a:endParaRPr lang="en-US" sz="3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09600" y="1047750"/>
            <a:ext cx="3810000" cy="3051823"/>
          </a:xfrm>
        </p:spPr>
        <p:txBody>
          <a:bodyPr>
            <a:normAutofit/>
          </a:bodyPr>
          <a:lstStyle/>
          <a:p>
            <a:endParaRPr lang="en-US" sz="3200" dirty="0">
              <a:latin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8" name="Picture 7" descr="KYTC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81150"/>
            <a:ext cx="1850399" cy="1905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799" y="2016919"/>
            <a:ext cx="3362215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3200400" y="2742937"/>
            <a:ext cx="1371600" cy="38100"/>
          </a:xfrm>
          <a:prstGeom prst="straightConnector1">
            <a:avLst/>
          </a:prstGeom>
          <a:ln w="698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05400" y="3472356"/>
            <a:ext cx="28087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cap="all" dirty="0" smtClean="0">
                <a:solidFill>
                  <a:srgbClr val="0070C0"/>
                </a:solidFill>
                <a:latin typeface="CG Times" pitchFamily="18" charset="0"/>
              </a:rPr>
              <a:t>Oversight Assistance Consultants</a:t>
            </a:r>
            <a:endParaRPr lang="en-US" sz="1050" cap="all" dirty="0">
              <a:solidFill>
                <a:srgbClr val="0070C0"/>
              </a:solidFill>
              <a:latin typeface="CG 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80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Preparations for Finger Joint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2050" name="Picture 2" descr="C:\Users\kpietz\Documents\K. Pietz\K. Pietz\Personal\Ohio River Bridge in KY\Presentations\Photos for October 15\Section 2 August\JPZ-PRO-2-SUSP-081115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06406"/>
            <a:ext cx="487702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079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Inspection and Maintenance Access</a:t>
            </a:r>
            <a:endParaRPr lang="en-US" dirty="0"/>
          </a:p>
        </p:txBody>
      </p:sp>
      <p:pic>
        <p:nvPicPr>
          <p:cNvPr id="6" name="Picture 2" descr="C:\Users\kpietz\Documents\K. Pietz\K. Pietz\Personal\Ohio River Bridge in KY\Presentations\Photos for June 15\Section 2 June\Franklin\2015-06-15_jfh_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819150"/>
            <a:ext cx="268592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kpietz\Documents\K. Pietz\K. Pietz\Personal\Ohio River Bridge in KY\Presentations\Photos for June 15\Section 2 May\JAB-PRO-2-T5SP-051515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16"/>
          <a:stretch/>
        </p:blipFill>
        <p:spPr bwMode="auto">
          <a:xfrm>
            <a:off x="5750735" y="1504950"/>
            <a:ext cx="2917370" cy="253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10" name="Picture 2" descr="C:\Users\kpietz\Documents\K. Pietz\K. Pietz\Personal\Ohio River Bridge in KY\Presentations\Photos for June 15\Section 2 March\JPZ-PRO-2-T5SS-033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5735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607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– High Water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6146" name="Picture 2" descr="C:\Users\kpietz\Documents\K. Pietz\K. Pietz\Personal\Ohio River Bridge in KY\Presentations\Photos for June 15\Section 2 March\JPZ-PRO-2-RVR_FLOOD-031615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19150"/>
            <a:ext cx="487702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20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Section 3: IN Approach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52400" y="1047750"/>
            <a:ext cx="4038600" cy="31242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I-65 North traffic </a:t>
            </a:r>
            <a:r>
              <a:rPr lang="en-US" sz="2000" dirty="0" smtClean="0">
                <a:latin typeface="Calibri" panose="020F0502020204030204" pitchFamily="34" charset="0"/>
              </a:rPr>
              <a:t>shifted to new </a:t>
            </a:r>
            <a:r>
              <a:rPr lang="en-US" sz="2000" dirty="0" smtClean="0">
                <a:latin typeface="Calibri" panose="020F0502020204030204" pitchFamily="34" charset="0"/>
              </a:rPr>
              <a:t>completed lanes of I-65 North</a:t>
            </a:r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</a:rPr>
              <a:t>I-65 </a:t>
            </a:r>
            <a:r>
              <a:rPr lang="en-US" sz="2000" dirty="0" smtClean="0">
                <a:latin typeface="Calibri" panose="020F0502020204030204" pitchFamily="34" charset="0"/>
              </a:rPr>
              <a:t>South </a:t>
            </a:r>
            <a:r>
              <a:rPr lang="en-US" sz="2000" dirty="0" smtClean="0">
                <a:latin typeface="Calibri" panose="020F0502020204030204" pitchFamily="34" charset="0"/>
              </a:rPr>
              <a:t>traffic to shift over later this month</a:t>
            </a:r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</a:rPr>
              <a:t>Indiana approach now connects to Tower 5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Flyover ramp from US 31 North to I-65 North to open late this year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123950"/>
            <a:ext cx="4455524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2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What to Expect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21394" y="1195814"/>
            <a:ext cx="4222006" cy="3394075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Calibri" panose="020F0502020204030204" pitchFamily="34" charset="0"/>
              </a:rPr>
              <a:t>New cable-stayed bridge opens to two-way traffic in less than 4 months</a:t>
            </a:r>
          </a:p>
          <a:p>
            <a:r>
              <a:rPr lang="en-US" sz="1800" dirty="0" smtClean="0">
                <a:latin typeface="Calibri" panose="020F0502020204030204" pitchFamily="34" charset="0"/>
              </a:rPr>
              <a:t>Attention shifts to the Kennedy Bridge for $22 million in improvements</a:t>
            </a:r>
          </a:p>
          <a:p>
            <a:r>
              <a:rPr lang="en-US" sz="1800" dirty="0" smtClean="0">
                <a:latin typeface="Calibri" panose="020F0502020204030204" pitchFamily="34" charset="0"/>
              </a:rPr>
              <a:t>Substantial Completion in December 2016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Calibri" panose="020F0502020204030204" pitchFamily="34" charset="0"/>
              </a:rPr>
              <a:t>New bridge = Six lanes NB traffic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Calibri" panose="020F0502020204030204" pitchFamily="34" charset="0"/>
              </a:rPr>
              <a:t>Kennedy = Six lanes of SB traffic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8194" name="Picture 2" descr="C:\Users\kpietz\Documents\K. Pietz\K. Pietz\Personal\Ohio River Bridge in KY\Presentations\Photos for October 15\August Aerials\MultivistaPhoto-2015-09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772" y="1123950"/>
            <a:ext cx="4459484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65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effectLst/>
                <a:latin typeface="Calibri" panose="020F0502020204030204" pitchFamily="34" charset="0"/>
              </a:rPr>
              <a:t>Summary</a:t>
            </a:r>
            <a:endParaRPr lang="en-US" sz="36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81000" y="1200150"/>
            <a:ext cx="4038600" cy="2971800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Calibri" panose="020F0502020204030204" pitchFamily="34" charset="0"/>
              </a:rPr>
              <a:t>On budget and on schedule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Design is essentially complete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Construction is 75% complete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Substantial completion in December </a:t>
            </a:r>
            <a:r>
              <a:rPr lang="en-US" sz="2200" dirty="0" smtClean="0">
                <a:latin typeface="Calibri" panose="020F0502020204030204" pitchFamily="34" charset="0"/>
              </a:rPr>
              <a:t>2016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Final completion in April 2017</a:t>
            </a:r>
            <a:endParaRPr lang="en-US" sz="22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200" dirty="0">
              <a:latin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7171" name="Picture 3" descr="C:\Users\kpietz\Documents\K. Pietz\K. Pietz\Personal\Ohio River Bridge in KY\Presentations\Photos for October 15\Section 2 August\2015-08-20_jfh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47750"/>
            <a:ext cx="4179064" cy="313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45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Staying Informed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52400" y="1103975"/>
            <a:ext cx="3968312" cy="293944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Calibri" panose="020F0502020204030204" pitchFamily="34" charset="0"/>
                <a:hlinkClick r:id="rId2"/>
              </a:rPr>
              <a:t>www.kyinbridges.com</a:t>
            </a:r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E-blasts and text alerts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Twice-weekly traffic updates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Louisville Downtown Bridge 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@</a:t>
            </a:r>
            <a:r>
              <a:rPr lang="en-US" dirty="0" err="1" smtClean="0">
                <a:latin typeface="Calibri" panose="020F0502020204030204" pitchFamily="34" charset="0"/>
              </a:rPr>
              <a:t>LouDntwn</a:t>
            </a:r>
            <a:r>
              <a:rPr lang="en-US" dirty="0" smtClean="0">
                <a:latin typeface="Calibri" panose="020F0502020204030204" pitchFamily="34" charset="0"/>
              </a:rPr>
              <a:t> Bridge 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1-888-ORB-1993</a:t>
            </a:r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Regular media updates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348959"/>
            <a:ext cx="315796" cy="317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038350"/>
            <a:ext cx="281924" cy="281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071623"/>
            <a:ext cx="4457700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4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150"/>
            <a:ext cx="8305800" cy="857250"/>
          </a:xfrm>
        </p:spPr>
        <p:txBody>
          <a:bodyPr/>
          <a:lstStyle/>
          <a:p>
            <a:r>
              <a:rPr lang="en-US" dirty="0" smtClean="0"/>
              <a:t>Tower </a:t>
            </a:r>
            <a:r>
              <a:rPr lang="en-US" dirty="0" smtClean="0"/>
              <a:t>Foundations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826" y="2419350"/>
            <a:ext cx="3062133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47750"/>
            <a:ext cx="2180686" cy="1759208"/>
          </a:xfrm>
          <a:prstGeom prst="rect">
            <a:avLst/>
          </a:prstGeom>
        </p:spPr>
      </p:pic>
      <p:pic>
        <p:nvPicPr>
          <p:cNvPr id="10" name="Picture 2" descr="C:\ENB\Business\HDR Business\Active Projects\Ohio River Bridges Project\New folder\2013-09-26_jfh_03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6" y="1123950"/>
            <a:ext cx="38354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22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150"/>
            <a:ext cx="8305800" cy="857250"/>
          </a:xfrm>
        </p:spPr>
        <p:txBody>
          <a:bodyPr/>
          <a:lstStyle/>
          <a:p>
            <a:r>
              <a:rPr lang="en-US" dirty="0" smtClean="0"/>
              <a:t>12’ Diameter Drilled Shafts (</a:t>
            </a:r>
            <a:r>
              <a:rPr lang="en-US" dirty="0" err="1" smtClean="0"/>
              <a:t>Hain</a:t>
            </a:r>
            <a:r>
              <a:rPr lang="en-US" dirty="0" smtClean="0"/>
              <a:t> Drilling Machine)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71550"/>
            <a:ext cx="44196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E:\Thumb Drive back up 6-1-12\K. Pietz\Personal\Ohio River Bridge in KY\Presentations\Photos for 11-21-13\Section 2\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47750"/>
            <a:ext cx="3886200" cy="291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41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Shaft Repair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6" name="Picture 2" descr="C:\ENB\temp\New folder (5)\DSC_0035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971550"/>
            <a:ext cx="4998408" cy="33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047750"/>
            <a:ext cx="2819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Core-drilled a 90” dia. shaft inside 12’ dia. </a:t>
            </a:r>
            <a:r>
              <a:rPr lang="en-US" b="1" dirty="0"/>
              <a:t>s</a:t>
            </a:r>
            <a:r>
              <a:rPr lang="en-US" b="1" dirty="0" smtClean="0"/>
              <a:t>haft.</a:t>
            </a:r>
          </a:p>
          <a:p>
            <a:endParaRPr lang="en-US" b="1" dirty="0"/>
          </a:p>
          <a:p>
            <a:r>
              <a:rPr lang="en-US" b="1" dirty="0" smtClean="0"/>
              <a:t>Added beam </a:t>
            </a:r>
            <a:r>
              <a:rPr lang="en-US" b="1" dirty="0"/>
              <a:t>for section loss and overall stiffness.</a:t>
            </a:r>
          </a:p>
          <a:p>
            <a:endParaRPr lang="en-US" b="1" dirty="0"/>
          </a:p>
          <a:p>
            <a:r>
              <a:rPr lang="en-US" b="1" dirty="0"/>
              <a:t>Over 5,000 shear studs and 170,000 lbs. of plate steel.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333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effectLst/>
                <a:latin typeface="Calibri" panose="020F0502020204030204" pitchFamily="34" charset="0"/>
              </a:rPr>
              <a:t>Positives of Consultants on the Project</a:t>
            </a:r>
            <a:endParaRPr lang="en-US" sz="36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09600" y="1123950"/>
            <a:ext cx="4114800" cy="305182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Technical Expertise and Cable Stayed Bridge Experience</a:t>
            </a:r>
            <a:endParaRPr lang="en-US" sz="2000" dirty="0">
              <a:latin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</a:rPr>
              <a:t>Staffing Flexibility and Adjust to Changes in Work Load</a:t>
            </a:r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</a:rPr>
              <a:t>Ability to Quickly Establish an Onsite Material Testing Lab</a:t>
            </a:r>
            <a:endParaRPr lang="en-US" sz="2000" dirty="0">
              <a:latin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</a:rPr>
              <a:t>Understood Role as Support to KYTC, who’s Managing the Project</a:t>
            </a:r>
            <a:endParaRPr lang="en-US" sz="2000" dirty="0">
              <a:latin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23950"/>
            <a:ext cx="3886200" cy="291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6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150"/>
            <a:ext cx="8305800" cy="857250"/>
          </a:xfrm>
        </p:spPr>
        <p:txBody>
          <a:bodyPr/>
          <a:lstStyle/>
          <a:p>
            <a:r>
              <a:rPr lang="en-US" dirty="0" smtClean="0"/>
              <a:t>Picking and Setting the Beam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7" name="Picture 2" descr="C:\ENB\temp\New folder (5)\DSC_0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7800"/>
            <a:ext cx="2815167" cy="422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ENB\temp\New folder (5)\DSC_00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47750"/>
            <a:ext cx="44196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33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150"/>
            <a:ext cx="8305800" cy="857250"/>
          </a:xfrm>
        </p:spPr>
        <p:txBody>
          <a:bodyPr/>
          <a:lstStyle/>
          <a:p>
            <a:r>
              <a:rPr lang="en-US" dirty="0" smtClean="0"/>
              <a:t>World’s Largest Plumb Bob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6" name="Picture 2" descr="C:\ENB\temp\New folder (5)\DSC_0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02017"/>
            <a:ext cx="5334000" cy="355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72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Tower Anchor Boxes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6" name="Picture 2" descr="C:\ENB\Personal\2014 Photos\2014-09-30 In Field\IMG_45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19150"/>
            <a:ext cx="4876800" cy="365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1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Fairing</a:t>
            </a:r>
            <a:endParaRPr lang="en-US" dirty="0"/>
          </a:p>
        </p:txBody>
      </p:sp>
      <p:pic>
        <p:nvPicPr>
          <p:cNvPr id="4" name="Picture 2" descr="C:\Users\kpietz\Documents\K. Pietz\K. Pietz\Personal\Ohio River Bridge in KY\Presentations\Photos for June 15\Section 2 June\Franklin\2015-06-12_jfh_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19151"/>
            <a:ext cx="4877020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 Stayed Bridge Layout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710" y="2114550"/>
            <a:ext cx="8892089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1828800" y="2120856"/>
            <a:ext cx="266700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495800" y="2120856"/>
            <a:ext cx="266700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85800" y="1657350"/>
            <a:ext cx="762000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7000" y="174521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750 ft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0" y="175152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750 ft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14800" y="126762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2106 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92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effectLst/>
                <a:latin typeface="Calibri" panose="020F0502020204030204" pitchFamily="34" charset="0"/>
              </a:rPr>
              <a:t>Oversight Assistance Consultants</a:t>
            </a:r>
            <a:endParaRPr lang="en-US" sz="36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1804928" y="932883"/>
            <a:ext cx="6260336" cy="3429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400" b="1" dirty="0" smtClean="0"/>
              <a:t>           </a:t>
            </a:r>
            <a:r>
              <a:rPr lang="en-US" sz="1800" dirty="0" smtClean="0"/>
              <a:t>– Prime Consultant</a:t>
            </a:r>
          </a:p>
          <a:p>
            <a:pPr marL="0" indent="0">
              <a:buNone/>
            </a:pPr>
            <a:r>
              <a:rPr lang="en-US" sz="1800" dirty="0" err="1" smtClean="0"/>
              <a:t>Subconsultants</a:t>
            </a:r>
            <a:r>
              <a:rPr lang="en-US" sz="1800" dirty="0" smtClean="0"/>
              <a:t>:</a:t>
            </a:r>
          </a:p>
          <a:p>
            <a:r>
              <a:rPr lang="en-US" sz="1800" dirty="0" err="1" smtClean="0"/>
              <a:t>Greenman</a:t>
            </a:r>
            <a:r>
              <a:rPr lang="en-US" sz="1800" dirty="0" smtClean="0"/>
              <a:t>-Pedersen, Inc.</a:t>
            </a:r>
          </a:p>
          <a:p>
            <a:r>
              <a:rPr lang="en-US" sz="1800" dirty="0" smtClean="0"/>
              <a:t>FIGG Bridge Inspection, Inc.</a:t>
            </a:r>
          </a:p>
          <a:p>
            <a:r>
              <a:rPr lang="en-US" sz="1800" dirty="0" smtClean="0"/>
              <a:t>Parsons, Cunningham &amp; </a:t>
            </a:r>
            <a:r>
              <a:rPr lang="en-US" sz="1800" dirty="0" err="1" smtClean="0"/>
              <a:t>Shartle</a:t>
            </a:r>
            <a:r>
              <a:rPr lang="en-US" sz="1800" dirty="0" smtClean="0"/>
              <a:t> Engineers, Inc. (DBE)</a:t>
            </a:r>
          </a:p>
          <a:p>
            <a:r>
              <a:rPr lang="en-US" sz="1800" dirty="0" smtClean="0"/>
              <a:t>Redwing Ecological Services, Inc. (DBE)</a:t>
            </a:r>
          </a:p>
          <a:p>
            <a:r>
              <a:rPr lang="en-US" sz="1800" dirty="0" smtClean="0"/>
              <a:t>S&amp;ME, Inc. </a:t>
            </a:r>
          </a:p>
          <a:p>
            <a:pPr marL="796925" indent="515938">
              <a:buFont typeface="Courier New" panose="02070309020205020404" pitchFamily="49" charset="0"/>
              <a:buChar char="o"/>
            </a:pPr>
            <a:r>
              <a:rPr lang="en-US" sz="1600" dirty="0"/>
              <a:t>American Engineers, Inc.</a:t>
            </a:r>
          </a:p>
          <a:p>
            <a:pPr marL="796925" indent="515938">
              <a:buFont typeface="Courier New" panose="02070309020205020404" pitchFamily="49" charset="0"/>
              <a:buChar char="o"/>
            </a:pPr>
            <a:r>
              <a:rPr lang="en-US" sz="1600" dirty="0" err="1"/>
              <a:t>Thelen</a:t>
            </a:r>
            <a:r>
              <a:rPr lang="en-US" sz="1600" dirty="0"/>
              <a:t> Associates, Inc.</a:t>
            </a:r>
          </a:p>
          <a:p>
            <a:pPr marL="796925" indent="515938">
              <a:buFont typeface="Courier New" panose="02070309020205020404" pitchFamily="49" charset="0"/>
              <a:buChar char="o"/>
            </a:pPr>
            <a:r>
              <a:rPr lang="en-US" sz="1600" dirty="0" smtClean="0"/>
              <a:t>KHAFRA (</a:t>
            </a:r>
            <a:r>
              <a:rPr lang="en-US" sz="1600" dirty="0"/>
              <a:t>DBE)</a:t>
            </a:r>
          </a:p>
          <a:p>
            <a:pPr marL="796925" indent="515938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lvl="1"/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71550"/>
            <a:ext cx="838200" cy="46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45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effectLst/>
                <a:latin typeface="Calibri" panose="020F0502020204030204" pitchFamily="34" charset="0"/>
              </a:rPr>
              <a:t>Fast Pace, High Volume of Work</a:t>
            </a:r>
            <a:endParaRPr lang="en-US" sz="36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09600" y="1047750"/>
            <a:ext cx="3810000" cy="3051823"/>
          </a:xfrm>
        </p:spPr>
        <p:txBody>
          <a:bodyPr>
            <a:normAutofit/>
          </a:bodyPr>
          <a:lstStyle/>
          <a:p>
            <a:endParaRPr lang="en-US" sz="3200" dirty="0">
              <a:latin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1200150"/>
            <a:ext cx="4343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2" indent="0" algn="ctr">
              <a:buNone/>
            </a:pPr>
            <a:r>
              <a:rPr lang="en-US" sz="2000" b="1" dirty="0"/>
              <a:t>Simple </a:t>
            </a:r>
            <a:r>
              <a:rPr lang="en-US" sz="2000" b="1" dirty="0" smtClean="0"/>
              <a:t>math really.</a:t>
            </a:r>
            <a:endParaRPr lang="en-US" sz="2000" b="1" dirty="0"/>
          </a:p>
          <a:p>
            <a:pPr marL="365760" lvl="2" indent="0">
              <a:buNone/>
            </a:pPr>
            <a:endParaRPr lang="en-US" sz="2000" b="1" dirty="0"/>
          </a:p>
          <a:p>
            <a:pPr marL="365760" lvl="2" indent="0">
              <a:buNone/>
            </a:pPr>
            <a:r>
              <a:rPr lang="en-US" sz="2000" b="1" dirty="0"/>
              <a:t>$860 million of work in 42 months = &gt;$20 Million of work per month</a:t>
            </a:r>
          </a:p>
          <a:p>
            <a:pPr marL="365760" lvl="2" indent="0">
              <a:buNone/>
            </a:pPr>
            <a:endParaRPr lang="en-US" sz="2000" b="1" dirty="0"/>
          </a:p>
          <a:p>
            <a:pPr marL="365760" lvl="2" indent="0">
              <a:buNone/>
            </a:pPr>
            <a:r>
              <a:rPr lang="en-US" sz="2000" b="1" dirty="0"/>
              <a:t>Peak months have exceeded $30 million!</a:t>
            </a:r>
          </a:p>
        </p:txBody>
      </p:sp>
      <p:pic>
        <p:nvPicPr>
          <p:cNvPr id="8" name="Picture 2" descr="http://simonsingh.net/wp-content/uploads/2010/12/Balo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66801"/>
            <a:ext cx="3124199" cy="322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033254"/>
              </p:ext>
            </p:extLst>
          </p:nvPr>
        </p:nvGraphicFramePr>
        <p:xfrm>
          <a:off x="304800" y="57150"/>
          <a:ext cx="8366262" cy="501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Acrobat Document" r:id="rId3" imgW="9326718" imgH="6035040" progId="AcroExch.Document.11">
                  <p:embed/>
                </p:oleObj>
              </mc:Choice>
              <mc:Fallback>
                <p:oleObj name="Acrobat Document" r:id="rId3" imgW="9326718" imgH="6035040" progId="AcroExch.Document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7150"/>
                        <a:ext cx="8366262" cy="501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003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Oversight Assistance Consultant Team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21" y="4580146"/>
            <a:ext cx="550843" cy="3048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44" y="819150"/>
            <a:ext cx="6896320" cy="348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69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eakers xmlns="b47a5aad-adfb-4dac-9d3f-47090e67d565">Andy Barber</Speakers>
    <Year xmlns="b47a5aad-adfb-4dac-9d3f-47090e67d565">2015</Year>
    <Section xmlns="b47a5aad-adfb-4dac-9d3f-47090e67d565">Project Highlights</Section>
    <Day xmlns="b47a5aad-adfb-4dac-9d3f-47090e67d565">Wednesday</Day>
  </documentManagement>
</p:properties>
</file>

<file path=customXml/itemProps1.xml><?xml version="1.0" encoding="utf-8"?>
<ds:datastoreItem xmlns:ds="http://schemas.openxmlformats.org/officeDocument/2006/customXml" ds:itemID="{25049104-7DF3-4167-97A0-15B44FD800F4}"/>
</file>

<file path=customXml/itemProps2.xml><?xml version="1.0" encoding="utf-8"?>
<ds:datastoreItem xmlns:ds="http://schemas.openxmlformats.org/officeDocument/2006/customXml" ds:itemID="{B9AD884F-715F-4BBE-8C64-DB8E36E75DC8}"/>
</file>

<file path=customXml/itemProps3.xml><?xml version="1.0" encoding="utf-8"?>
<ds:datastoreItem xmlns:ds="http://schemas.openxmlformats.org/officeDocument/2006/customXml" ds:itemID="{7B3F8BE0-885B-42A4-8B38-7E19B239AF7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4158</TotalTime>
  <Words>806</Words>
  <Application>Microsoft Office PowerPoint</Application>
  <PresentationFormat>On-screen Show (16:9)</PresentationFormat>
  <Paragraphs>144</Paragraphs>
  <Slides>54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Office Theme</vt:lpstr>
      <vt:lpstr>Custom Design</vt:lpstr>
      <vt:lpstr>Acrobat Document</vt:lpstr>
      <vt:lpstr>Ohio River Bridges Project Downtown Crossing Construction Update</vt:lpstr>
      <vt:lpstr>Brief History</vt:lpstr>
      <vt:lpstr>Downtown Crossing</vt:lpstr>
      <vt:lpstr>KYTC Enlists Help with Construction Oversight</vt:lpstr>
      <vt:lpstr>Positives of Consultants on the Project</vt:lpstr>
      <vt:lpstr>Oversight Assistance Consultants</vt:lpstr>
      <vt:lpstr>Fast Pace, High Volume of Work</vt:lpstr>
      <vt:lpstr>PowerPoint Presentation</vt:lpstr>
      <vt:lpstr>Oversight Assistance Consultant Team</vt:lpstr>
      <vt:lpstr>Downtown Crossing By The Numbers</vt:lpstr>
      <vt:lpstr>Section 1: KY Approach</vt:lpstr>
      <vt:lpstr>Section 1 Numbers</vt:lpstr>
      <vt:lpstr>Maintaining Traffic = Phased Construction</vt:lpstr>
      <vt:lpstr>Maintaining Traffic = Night Work </vt:lpstr>
      <vt:lpstr>Pace Meant Working through the Winter</vt:lpstr>
      <vt:lpstr>Technical Challenges - Straddle Bent</vt:lpstr>
      <vt:lpstr>Straddle Bent Post-Tensioning (PT)</vt:lpstr>
      <vt:lpstr>Straddle Bent PT Capping and Grouting</vt:lpstr>
      <vt:lpstr>Completed Straddle Bent</vt:lpstr>
      <vt:lpstr>Section 2: New I-65 Bridge</vt:lpstr>
      <vt:lpstr>Cable Stayed Bridge Construction (after towers)</vt:lpstr>
      <vt:lpstr>Erecting Pre-assembled Segments</vt:lpstr>
      <vt:lpstr>Welding HDPE Stay Pipe Together</vt:lpstr>
      <vt:lpstr>Installing Cable Stay Pipe and Master Strand</vt:lpstr>
      <vt:lpstr>Master Strand and Stay Pipe Installed</vt:lpstr>
      <vt:lpstr>Installing the Rest of the Cable Strands</vt:lpstr>
      <vt:lpstr>Removing HDPE Sheathing Off Strand Ends</vt:lpstr>
      <vt:lpstr>View of Cables and Anchors in Tube</vt:lpstr>
      <vt:lpstr>Stressing Cable Strand with Mono-strand Jack (Stage1A)</vt:lpstr>
      <vt:lpstr>Strands Range from 36 &amp; 103 per Cable</vt:lpstr>
      <vt:lpstr>Installing Precast Deck Panels</vt:lpstr>
      <vt:lpstr>Stressing to Stage 1B</vt:lpstr>
      <vt:lpstr>Adding Shear Studs and Rebar; then do Infill Pour </vt:lpstr>
      <vt:lpstr>Final Stressing to Length</vt:lpstr>
      <vt:lpstr>Balanced Cantilevered Construction</vt:lpstr>
      <vt:lpstr>Survey and Geometry Control</vt:lpstr>
      <vt:lpstr>Anchor Pier 6 Floor Beam Installed</vt:lpstr>
      <vt:lpstr>Landed on Anchor Pier and Doing Final Bolting</vt:lpstr>
      <vt:lpstr>Installing Precast Panels at Anchor Pier</vt:lpstr>
      <vt:lpstr>Preparations for Finger Joint</vt:lpstr>
      <vt:lpstr>Future Inspection and Maintenance Access</vt:lpstr>
      <vt:lpstr>Challenges – High Water</vt:lpstr>
      <vt:lpstr>Section 3: IN Approach</vt:lpstr>
      <vt:lpstr>What to Expect</vt:lpstr>
      <vt:lpstr>Summary</vt:lpstr>
      <vt:lpstr>Staying Informed</vt:lpstr>
      <vt:lpstr>Tower Foundations</vt:lpstr>
      <vt:lpstr>12’ Diameter Drilled Shafts (Hain Drilling Machine)</vt:lpstr>
      <vt:lpstr>Shaft Repair</vt:lpstr>
      <vt:lpstr>Picking and Setting the Beam</vt:lpstr>
      <vt:lpstr>World’s Largest Plumb Bob</vt:lpstr>
      <vt:lpstr>Tower Anchor Boxes</vt:lpstr>
      <vt:lpstr>Wind Fairing</vt:lpstr>
      <vt:lpstr>Cable Stayed Bridge Layout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Lauder</dc:creator>
  <cp:lastModifiedBy>Pietz, Kenneth</cp:lastModifiedBy>
  <cp:revision>272</cp:revision>
  <cp:lastPrinted>2013-04-03T23:52:06Z</cp:lastPrinted>
  <dcterms:created xsi:type="dcterms:W3CDTF">2013-03-14T13:25:59Z</dcterms:created>
  <dcterms:modified xsi:type="dcterms:W3CDTF">2015-09-08T20:50:20Z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